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8"/>
  </p:notesMasterIdLst>
  <p:handoutMasterIdLst>
    <p:handoutMasterId r:id="rId59"/>
  </p:handoutMasterIdLst>
  <p:sldIdLst>
    <p:sldId id="256" r:id="rId5"/>
    <p:sldId id="3954" r:id="rId6"/>
    <p:sldId id="3949" r:id="rId7"/>
    <p:sldId id="3948" r:id="rId8"/>
    <p:sldId id="3950" r:id="rId9"/>
    <p:sldId id="3955" r:id="rId10"/>
    <p:sldId id="3958" r:id="rId11"/>
    <p:sldId id="3961" r:id="rId12"/>
    <p:sldId id="3962" r:id="rId13"/>
    <p:sldId id="3964" r:id="rId14"/>
    <p:sldId id="3963" r:id="rId15"/>
    <p:sldId id="3965" r:id="rId16"/>
    <p:sldId id="3966" r:id="rId17"/>
    <p:sldId id="3967" r:id="rId18"/>
    <p:sldId id="3968" r:id="rId19"/>
    <p:sldId id="3970" r:id="rId20"/>
    <p:sldId id="3971" r:id="rId21"/>
    <p:sldId id="3972" r:id="rId22"/>
    <p:sldId id="3973" r:id="rId23"/>
    <p:sldId id="3974" r:id="rId24"/>
    <p:sldId id="3975" r:id="rId25"/>
    <p:sldId id="3976" r:id="rId26"/>
    <p:sldId id="3982" r:id="rId27"/>
    <p:sldId id="3983" r:id="rId28"/>
    <p:sldId id="3978" r:id="rId29"/>
    <p:sldId id="3977" r:id="rId30"/>
    <p:sldId id="3904" r:id="rId31"/>
    <p:sldId id="3959" r:id="rId32"/>
    <p:sldId id="3984" r:id="rId33"/>
    <p:sldId id="3988" r:id="rId34"/>
    <p:sldId id="3987" r:id="rId35"/>
    <p:sldId id="3986" r:id="rId36"/>
    <p:sldId id="3985" r:id="rId37"/>
    <p:sldId id="3989" r:id="rId38"/>
    <p:sldId id="3990" r:id="rId39"/>
    <p:sldId id="3991" r:id="rId40"/>
    <p:sldId id="3992" r:id="rId41"/>
    <p:sldId id="3993" r:id="rId42"/>
    <p:sldId id="3994" r:id="rId43"/>
    <p:sldId id="3995" r:id="rId44"/>
    <p:sldId id="3997" r:id="rId45"/>
    <p:sldId id="3999" r:id="rId46"/>
    <p:sldId id="3998" r:id="rId47"/>
    <p:sldId id="4000" r:id="rId48"/>
    <p:sldId id="4001" r:id="rId49"/>
    <p:sldId id="4003" r:id="rId50"/>
    <p:sldId id="4004" r:id="rId51"/>
    <p:sldId id="4005" r:id="rId52"/>
    <p:sldId id="4006" r:id="rId53"/>
    <p:sldId id="4007" r:id="rId54"/>
    <p:sldId id="4010" r:id="rId55"/>
    <p:sldId id="4008" r:id="rId56"/>
    <p:sldId id="4009" r:id="rId5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19" autoAdjust="0"/>
    <p:restoredTop sz="96405"/>
  </p:normalViewPr>
  <p:slideViewPr>
    <p:cSldViewPr snapToGrid="0">
      <p:cViewPr varScale="1">
        <p:scale>
          <a:sx n="106" d="100"/>
          <a:sy n="106" d="100"/>
        </p:scale>
        <p:origin x="208" y="72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800EFC-0116-4E56-BC9A-E7D3DA5D4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7634E-87BE-4159-AB49-DF9E2A0115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3436-65E3-4CB5-8779-F3B21FF007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2CF4D-E888-426C-9C04-AA3FC1DC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4E322-91EA-4A0F-B7C6-D7C98D5733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0B4B-653A-423F-AEE4-4D6305B4FF9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883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681BC3-3BCA-4438-9CC5-F060B7D5C2C5}" type="datetime1">
              <a:rPr lang="zh-CN" altLang="en-US" noProof="0" smtClean="0"/>
              <a:t>2023/11/24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sv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sv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3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38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o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23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23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23.png"/><Relationship Id="rId4" Type="http://schemas.openxmlformats.org/officeDocument/2006/relationships/image" Target="../media/image43.png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0-85729-398-5#author-0-1" TargetMode="External"/><Relationship Id="rId2" Type="http://schemas.openxmlformats.org/officeDocument/2006/relationships/hyperlink" Target="https://link.springer.com/book/10.1007/978-0-85729-398-5#author-0-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0-85729-398-5#author-0-1" TargetMode="External"/><Relationship Id="rId2" Type="http://schemas.openxmlformats.org/officeDocument/2006/relationships/hyperlink" Target="https://link.springer.com/book/10.1007/978-0-85729-398-5#author-0-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media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F10AE-AD60-573C-39FF-D147ADC1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3072" y="2743200"/>
            <a:ext cx="8088928" cy="238658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Control Theory(2nd)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7D18F1-D33F-6CAE-EFF7-2617A81D0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JunAng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</a:t>
            </a:r>
          </a:p>
          <a:p>
            <a:r>
              <a:rPr kumimoji="1" lang="en-US" altLang="zh-CN" dirty="0"/>
              <a:t>2023/11/24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97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07B1EE-E527-4D80-ED0E-C679DD35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91" y="4664654"/>
            <a:ext cx="2195232" cy="18742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256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Passive control models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9F5A0-5056-08CD-81FB-B7A7EDEC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42" y="2109113"/>
            <a:ext cx="2762623" cy="2060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1088E8-5573-B934-5684-D17046C6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470" y="2912534"/>
            <a:ext cx="1624440" cy="14372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278E1F-8285-E783-9EC5-F095407CF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59" y="2291416"/>
            <a:ext cx="984543" cy="17305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6442E0-5C58-D019-A9B8-2D34ECDDD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045" y="1931186"/>
            <a:ext cx="3539191" cy="23735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13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29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07B1EE-E527-4D80-ED0E-C679DD35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91" y="4664654"/>
            <a:ext cx="2195232" cy="18742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256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Passive control models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9F5A0-5056-08CD-81FB-B7A7EDEC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42" y="2109113"/>
            <a:ext cx="2762623" cy="2060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1088E8-5573-B934-5684-D17046C6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470" y="2912534"/>
            <a:ext cx="1624440" cy="14372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278E1F-8285-E783-9EC5-F095407CF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59" y="2291416"/>
            <a:ext cx="984543" cy="17305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6442E0-5C58-D019-A9B8-2D34ECDDD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045" y="1931186"/>
            <a:ext cx="3539191" cy="23735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13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2005EDF-3326-D2B3-72AB-0A38968A7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0659" y="4664654"/>
            <a:ext cx="3609040" cy="19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1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 control 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DDBA7-1313-E53F-5BFE-F4FBB618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3" y="2360918"/>
            <a:ext cx="4657165" cy="10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9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 control 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DDBA7-1313-E53F-5BFE-F4FBB618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3" y="2360918"/>
            <a:ext cx="4657165" cy="1034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1765BF-6884-0E4D-6D06-5CEF9AC1A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20" y="3612635"/>
            <a:ext cx="2157879" cy="299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3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 control 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DDBA7-1313-E53F-5BFE-F4FBB618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3" y="2360918"/>
            <a:ext cx="4657165" cy="10349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78" y="2076525"/>
            <a:ext cx="5010897" cy="1592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1765BF-6884-0E4D-6D06-5CEF9AC1A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120" y="3612635"/>
            <a:ext cx="2157879" cy="299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6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 control 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DDBA7-1313-E53F-5BFE-F4FBB618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3" y="2360918"/>
            <a:ext cx="4657165" cy="10349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78" y="2076525"/>
            <a:ext cx="5010897" cy="1592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1765BF-6884-0E4D-6D06-5CEF9AC1A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120" y="3612635"/>
            <a:ext cx="2157879" cy="29966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B3587C-4E97-EAED-3010-10B9F395A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140" y="4207010"/>
            <a:ext cx="1624440" cy="143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6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49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4DB6F-3694-9C19-E903-0BE663DC2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781" y="5201359"/>
            <a:ext cx="21209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80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4DB6F-3694-9C19-E903-0BE663DC2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781" y="5201359"/>
            <a:ext cx="2120900" cy="977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689DFF-E3F2-1E5D-6FF1-625652591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5383268"/>
            <a:ext cx="1117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8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78F306DA-66FE-EE2E-AD45-6743918E2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kumimoji="1" lang="en-US" altLang="zh-CN" dirty="0"/>
              <a:t>Mechanics and Dynamics of Uniform Magnetization Rods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Intro of Control Theory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Intro</a:t>
            </a:r>
            <a:r>
              <a:rPr lang="zh-CN" altLang="en-US" dirty="0"/>
              <a:t> </a:t>
            </a:r>
            <a:r>
              <a:rPr lang="en-US" altLang="zh-CN" dirty="0"/>
              <a:t>of Control Models 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PID controller</a:t>
            </a:r>
          </a:p>
          <a:p>
            <a:pPr marL="0" indent="0">
              <a:lnSpc>
                <a:spcPct val="200000"/>
              </a:lnSpc>
              <a:buNone/>
            </a:pPr>
            <a:r>
              <a:rPr kumimoji="1" lang="zh-CN" altLang="en-US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8220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4DB6F-3694-9C19-E903-0BE663DC2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781" y="5201359"/>
            <a:ext cx="2120900" cy="977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689DFF-E3F2-1E5D-6FF1-625652591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5383268"/>
            <a:ext cx="1117600" cy="26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8DFD76-5F8F-FBE3-B05F-EA7783DE2C55}"/>
              </a:ext>
            </a:extLst>
          </p:cNvPr>
          <p:cNvSpPr txBox="1"/>
          <p:nvPr/>
        </p:nvSpPr>
        <p:spPr>
          <a:xfrm>
            <a:off x="9448800" y="5880847"/>
            <a:ext cx="225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Linear Controller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0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4DB6F-3694-9C19-E903-0BE663DC2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781" y="5201359"/>
            <a:ext cx="2120900" cy="977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689DFF-E3F2-1E5D-6FF1-625652591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5383268"/>
            <a:ext cx="1117600" cy="26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8DFD76-5F8F-FBE3-B05F-EA7783DE2C55}"/>
              </a:ext>
            </a:extLst>
          </p:cNvPr>
          <p:cNvSpPr txBox="1"/>
          <p:nvPr/>
        </p:nvSpPr>
        <p:spPr>
          <a:xfrm>
            <a:off x="9448800" y="5880847"/>
            <a:ext cx="225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Linear Controller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FDE318-C39C-1B1A-3B52-F5E1F4E79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00" y="3703335"/>
            <a:ext cx="2558163" cy="2848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573A7D6-AA32-0E37-2523-0F916DA2F860}"/>
                  </a:ext>
                </a:extLst>
              </p:cNvPr>
              <p:cNvSpPr txBox="1"/>
              <p:nvPr/>
            </p:nvSpPr>
            <p:spPr>
              <a:xfrm>
                <a:off x="3854824" y="4548755"/>
                <a:ext cx="1120588" cy="132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573A7D6-AA32-0E37-2523-0F916DA2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24" y="4548755"/>
                <a:ext cx="1120588" cy="13265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69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1E6AA1E-29C7-318B-AAA6-FAA29216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47" y="1620001"/>
            <a:ext cx="5850965" cy="2073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E9788C-9AAA-B865-3E65-16AEA958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949824"/>
            <a:ext cx="160020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82EB4D-466A-E189-C4C6-17C1365C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2513760"/>
            <a:ext cx="3924300" cy="546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C573F7-1F34-6BCB-2D00-54451D10D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053" y="3921459"/>
            <a:ext cx="1760010" cy="2800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2E79BE-9AC3-CC40-0BBA-B7EA62928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521" y="3882932"/>
            <a:ext cx="3429000" cy="290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B244A1-06A7-D37E-FE7C-220A452CE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46" y="3969584"/>
            <a:ext cx="862853" cy="4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3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1E6AA1E-29C7-318B-AAA6-FAA29216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47" y="1620001"/>
            <a:ext cx="5850965" cy="2073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E9788C-9AAA-B865-3E65-16AEA958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949824"/>
            <a:ext cx="160020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82EB4D-466A-E189-C4C6-17C1365C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2513760"/>
            <a:ext cx="3924300" cy="54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893C7A-EC21-F35F-0914-DED8EBB34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646" y="3789947"/>
            <a:ext cx="2806018" cy="2997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743EF7-9D76-2E96-A1BC-53602716C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59" y="3693557"/>
            <a:ext cx="1422400" cy="685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06CD03-0C16-8AA6-C48C-41107CF4C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758675"/>
            <a:ext cx="3433288" cy="296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FF8AC2-7EB9-0CC3-1F8D-EF38E1C73A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109" y="3879381"/>
            <a:ext cx="3429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78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1E6AA1E-29C7-318B-AAA6-FAA29216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47" y="1620001"/>
            <a:ext cx="5850965" cy="2073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E9788C-9AAA-B865-3E65-16AEA958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949824"/>
            <a:ext cx="160020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82EB4D-466A-E189-C4C6-17C1365C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2513760"/>
            <a:ext cx="3924300" cy="546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B70A4A-8C98-C414-4AB9-243CA3D41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632" y="3770043"/>
            <a:ext cx="2860842" cy="3037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EA3713-4FAE-9425-07B6-79B27016A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7" y="3745980"/>
            <a:ext cx="9652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44F3BA-A946-4381-5ECA-860679BF5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93" y="3807413"/>
            <a:ext cx="3433288" cy="296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072C1-94C4-7DAC-30E7-A54DF9F0B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5068" y="3807413"/>
            <a:ext cx="353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69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1E6AA1E-29C7-318B-AAA6-FAA29216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47" y="1620001"/>
            <a:ext cx="5850965" cy="2073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E9788C-9AAA-B865-3E65-16AEA958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949824"/>
            <a:ext cx="160020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82EB4D-466A-E189-C4C6-17C1365C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2513760"/>
            <a:ext cx="3924300" cy="5461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EA2BCD9-1A03-220E-4E51-5B2102DB9CB4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2559FB-6597-DD49-032B-22174D031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210" y="3693557"/>
            <a:ext cx="3243790" cy="25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9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屏幕录制2023-11-09 23.26.38">
            <a:hlinkClick r:id="" action="ppaction://media"/>
            <a:extLst>
              <a:ext uri="{FF2B5EF4-FFF2-40B4-BE49-F238E27FC236}">
                <a16:creationId xmlns:a16="http://schemas.microsoft.com/office/drawing/2014/main" id="{DB163F97-D5B0-4759-57A9-CD38E0020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9907" y="1480420"/>
            <a:ext cx="5414682" cy="5086198"/>
          </a:xfrm>
          <a:prstGeom prst="rect">
            <a:avLst/>
          </a:prstGeom>
        </p:spPr>
      </p:pic>
      <p:pic>
        <p:nvPicPr>
          <p:cNvPr id="5" name="屏幕录制2023-11-09 23.17.48">
            <a:hlinkClick r:id="" action="ppaction://media"/>
            <a:extLst>
              <a:ext uri="{FF2B5EF4-FFF2-40B4-BE49-F238E27FC236}">
                <a16:creationId xmlns:a16="http://schemas.microsoft.com/office/drawing/2014/main" id="{8D3382F1-DEBE-6DB6-FD80-6870C10183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7341" y="1463453"/>
            <a:ext cx="5674659" cy="51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Tuning PID Controller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Linear Quadratic Regulator</a:t>
            </a:r>
          </a:p>
          <a:p>
            <a:endParaRPr lang="en-US" altLang="zh-CN" dirty="0"/>
          </a:p>
          <a:p>
            <a:r>
              <a:rPr lang="en-US" altLang="zh-CN" dirty="0"/>
              <a:t>Data-Driven Control</a:t>
            </a:r>
          </a:p>
          <a:p>
            <a:endParaRPr lang="en-US" altLang="zh-CN" dirty="0"/>
          </a:p>
          <a:p>
            <a:r>
              <a:rPr lang="en-US" altLang="zh-CN" dirty="0"/>
              <a:t>Model Predictive Controller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231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Tuning PID Controller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屏幕录制2023-11-16 16.46.51">
            <a:hlinkClick r:id="" action="ppaction://media"/>
            <a:extLst>
              <a:ext uri="{FF2B5EF4-FFF2-40B4-BE49-F238E27FC236}">
                <a16:creationId xmlns:a16="http://schemas.microsoft.com/office/drawing/2014/main" id="{159D9CFD-FBB7-63EC-4878-8F2FF17B62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43255" y="1367046"/>
            <a:ext cx="5239408" cy="5125829"/>
          </a:xfrm>
        </p:spPr>
      </p:pic>
      <p:pic>
        <p:nvPicPr>
          <p:cNvPr id="8" name="屏幕录制2023-11-09 23.17.48">
            <a:hlinkClick r:id="" action="ppaction://media"/>
            <a:extLst>
              <a:ext uri="{FF2B5EF4-FFF2-40B4-BE49-F238E27FC236}">
                <a16:creationId xmlns:a16="http://schemas.microsoft.com/office/drawing/2014/main" id="{4D60A85B-CCC1-7AB0-4FDA-73517786B4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929" y="1389709"/>
            <a:ext cx="5674659" cy="51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System and Linear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C71E140-E86B-C32A-97ED-6662E5AC5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8119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BD87A-E432-593A-790F-B64562AD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8" y="2230438"/>
            <a:ext cx="3568700" cy="495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031ECF-98BB-5875-8A5A-36BC47D35D71}"/>
              </a:ext>
            </a:extLst>
          </p:cNvPr>
          <p:cNvSpPr txBox="1"/>
          <p:nvPr/>
        </p:nvSpPr>
        <p:spPr>
          <a:xfrm>
            <a:off x="1171408" y="169068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Controllability: reach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/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blipFill>
                <a:blip r:embed="rId4"/>
                <a:stretch>
                  <a:fillRect l="-10377" t="-27273" r="-754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07E186A3-0D61-148D-7C95-F73764E6E39A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46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186DD7-BD32-A704-8D3F-339BF8EC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530" y="3810241"/>
            <a:ext cx="353060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2EAD33-8DC8-6E78-2866-06381C6F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530" y="2209560"/>
            <a:ext cx="4274820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F203DC-0EDA-E5E9-8CCC-32EF8956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81" y="1649456"/>
            <a:ext cx="5876451" cy="44424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8321293-52BD-0CCE-01A0-A456B0CD414D}"/>
              </a:ext>
            </a:extLst>
          </p:cNvPr>
          <p:cNvSpPr txBox="1"/>
          <p:nvPr/>
        </p:nvSpPr>
        <p:spPr>
          <a:xfrm>
            <a:off x="3987506" y="610384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944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System and Linear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C71E140-E86B-C32A-97ED-6662E5AC5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8119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BD87A-E432-593A-790F-B64562AD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8" y="2230438"/>
            <a:ext cx="3568700" cy="495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031ECF-98BB-5875-8A5A-36BC47D35D71}"/>
              </a:ext>
            </a:extLst>
          </p:cNvPr>
          <p:cNvSpPr txBox="1"/>
          <p:nvPr/>
        </p:nvSpPr>
        <p:spPr>
          <a:xfrm>
            <a:off x="1171408" y="169068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Controllability: reach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/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blipFill>
                <a:blip r:embed="rId4"/>
                <a:stretch>
                  <a:fillRect l="-10377" t="-27273" r="-754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AF4D05E-70B0-351E-8969-4DD7D42D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339" y="4009137"/>
            <a:ext cx="2558163" cy="2848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/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8FE55E5-69DB-2C4B-CDC2-B2701519C448}"/>
              </a:ext>
            </a:extLst>
          </p:cNvPr>
          <p:cNvSpPr txBox="1"/>
          <p:nvPr/>
        </p:nvSpPr>
        <p:spPr>
          <a:xfrm>
            <a:off x="3552658" y="636287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948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System and Linear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C71E140-E86B-C32A-97ED-6662E5AC5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8119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BD87A-E432-593A-790F-B64562AD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8" y="2230438"/>
            <a:ext cx="3568700" cy="495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031ECF-98BB-5875-8A5A-36BC47D35D71}"/>
              </a:ext>
            </a:extLst>
          </p:cNvPr>
          <p:cNvSpPr txBox="1"/>
          <p:nvPr/>
        </p:nvSpPr>
        <p:spPr>
          <a:xfrm>
            <a:off x="1171408" y="169068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Controllability: reach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/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blipFill>
                <a:blip r:embed="rId4"/>
                <a:stretch>
                  <a:fillRect l="-10377" t="-27273" r="-754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AF4D05E-70B0-351E-8969-4DD7D42D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339" y="4009137"/>
            <a:ext cx="2558163" cy="2848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/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C97476F3-32D5-DA64-407D-DB1D10A76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472" y="1731209"/>
            <a:ext cx="1841111" cy="8488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CACFA5-A180-F6AB-38F7-B4931A2C9364}"/>
              </a:ext>
            </a:extLst>
          </p:cNvPr>
          <p:cNvSpPr txBox="1"/>
          <p:nvPr/>
        </p:nvSpPr>
        <p:spPr>
          <a:xfrm>
            <a:off x="3552658" y="6413350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899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System and Linear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C71E140-E86B-C32A-97ED-6662E5AC5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58119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BD87A-E432-593A-790F-B64562AD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8" y="2230438"/>
            <a:ext cx="3568700" cy="495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031ECF-98BB-5875-8A5A-36BC47D35D71}"/>
              </a:ext>
            </a:extLst>
          </p:cNvPr>
          <p:cNvSpPr txBox="1"/>
          <p:nvPr/>
        </p:nvSpPr>
        <p:spPr>
          <a:xfrm>
            <a:off x="1171408" y="1690688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Controllability: reach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/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1783EA-6E28-5FBA-8CFA-4907081A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2834888"/>
                <a:ext cx="1338956" cy="276999"/>
              </a:xfrm>
              <a:prstGeom prst="rect">
                <a:avLst/>
              </a:prstGeom>
              <a:blipFill>
                <a:blip r:embed="rId4"/>
                <a:stretch>
                  <a:fillRect l="-10377" t="-27273" r="-754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AF4D05E-70B0-351E-8969-4DD7D42D0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339" y="4009137"/>
            <a:ext cx="2558163" cy="2848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/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AA54C8-D661-29C2-2A17-A6B59E4EC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863" y="4854557"/>
                <a:ext cx="1120588" cy="1326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E4DA84F-A276-189D-703A-8E6D35CAE3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582" y="3959207"/>
            <a:ext cx="1612900" cy="17907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6B234B-C63B-6C1C-7CBB-EF85CE90C284}"/>
              </a:ext>
            </a:extLst>
          </p:cNvPr>
          <p:cNvSpPr txBox="1"/>
          <p:nvPr/>
        </p:nvSpPr>
        <p:spPr>
          <a:xfrm>
            <a:off x="1171407" y="3469521"/>
            <a:ext cx="540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+mj-ea"/>
                <a:ea typeface="+mj-ea"/>
              </a:rPr>
              <a:t>Observability: estimate any state I want</a:t>
            </a:r>
            <a:endParaRPr kumimoji="1" lang="zh-CN" altLang="en-US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57AC5F-B50C-3B47-C3CF-E988E3C510D7}"/>
                  </a:ext>
                </a:extLst>
              </p:cNvPr>
              <p:cNvSpPr txBox="1"/>
              <p:nvPr/>
            </p:nvSpPr>
            <p:spPr>
              <a:xfrm>
                <a:off x="1311442" y="5968872"/>
                <a:ext cx="13517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Rank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57AC5F-B50C-3B47-C3CF-E988E3C51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2" y="5968872"/>
                <a:ext cx="1351780" cy="276999"/>
              </a:xfrm>
              <a:prstGeom prst="rect">
                <a:avLst/>
              </a:prstGeom>
              <a:blipFill>
                <a:blip r:embed="rId8"/>
                <a:stretch>
                  <a:fillRect l="-10280" t="-20833" r="-7477" b="-4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C97476F3-32D5-DA64-407D-DB1D10A76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472" y="1731209"/>
            <a:ext cx="1841111" cy="8488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2B993F-1BCC-2CDA-7090-009B7910FDA4}"/>
              </a:ext>
            </a:extLst>
          </p:cNvPr>
          <p:cNvSpPr txBox="1"/>
          <p:nvPr/>
        </p:nvSpPr>
        <p:spPr>
          <a:xfrm>
            <a:off x="3552658" y="6377256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328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Quadratic Regulator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94B442-BBB6-C2F0-75F8-64357CB0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53" y="2177256"/>
            <a:ext cx="3987800" cy="58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6C4339-8A0B-7E7A-F859-89247E40E51B}"/>
              </a:ext>
            </a:extLst>
          </p:cNvPr>
          <p:cNvSpPr txBox="1"/>
          <p:nvPr/>
        </p:nvSpPr>
        <p:spPr>
          <a:xfrm>
            <a:off x="997953" y="1564640"/>
            <a:ext cx="310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Cost function</a:t>
            </a:r>
            <a:endParaRPr kumimoji="1" lang="zh-CN" altLang="en-US" b="1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550D6E1-6DAE-C34D-D822-8C586C9F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478756"/>
            <a:ext cx="4762500" cy="2565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553B42-ED98-4E99-F886-FD135E13654D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064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Quadratic Regulator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94B442-BBB6-C2F0-75F8-64357CB0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53" y="2177256"/>
            <a:ext cx="3987800" cy="58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6C4339-8A0B-7E7A-F859-89247E40E51B}"/>
              </a:ext>
            </a:extLst>
          </p:cNvPr>
          <p:cNvSpPr txBox="1"/>
          <p:nvPr/>
        </p:nvSpPr>
        <p:spPr>
          <a:xfrm>
            <a:off x="997953" y="1564640"/>
            <a:ext cx="310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Cost function</a:t>
            </a:r>
            <a:endParaRPr kumimoji="1" lang="zh-CN" altLang="en-US" b="1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550D6E1-6DAE-C34D-D822-8C586C9F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478756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FF27E0-34FF-3CBA-8F26-3660E5A2F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98" t="1" b="-11427"/>
          <a:stretch/>
        </p:blipFill>
        <p:spPr>
          <a:xfrm>
            <a:off x="3850101" y="3031869"/>
            <a:ext cx="2040064" cy="41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/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1" dirty="0"/>
                  <a:t>to minimize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blipFill>
                <a:blip r:embed="rId5"/>
                <a:stretch>
                  <a:fillRect l="-156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66DD72A-2B20-94E3-EFB9-B3360EEB4C83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69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Quadratic Regulator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94B442-BBB6-C2F0-75F8-64357CB0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53" y="2177256"/>
            <a:ext cx="3987800" cy="58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6C4339-8A0B-7E7A-F859-89247E40E51B}"/>
              </a:ext>
            </a:extLst>
          </p:cNvPr>
          <p:cNvSpPr txBox="1"/>
          <p:nvPr/>
        </p:nvSpPr>
        <p:spPr>
          <a:xfrm>
            <a:off x="997953" y="1564640"/>
            <a:ext cx="310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Cost function</a:t>
            </a:r>
            <a:endParaRPr kumimoji="1" lang="zh-CN" altLang="en-US" b="1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550D6E1-6DAE-C34D-D822-8C586C9F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478756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FF27E0-34FF-3CBA-8F26-3660E5A2F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98" t="1" b="-11427"/>
          <a:stretch/>
        </p:blipFill>
        <p:spPr>
          <a:xfrm>
            <a:off x="3850101" y="3031869"/>
            <a:ext cx="2040064" cy="41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E382D9-87B8-E26C-71D5-F13BFA760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176" y="3675855"/>
            <a:ext cx="1661024" cy="38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/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1" dirty="0"/>
                  <a:t>to minimize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blipFill>
                <a:blip r:embed="rId6"/>
                <a:stretch>
                  <a:fillRect l="-156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4A58A8F-702C-F751-B8B5-6F49536BDEC3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549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Quadratic Regulator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294B442-BBB6-C2F0-75F8-64357CB0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53" y="2177256"/>
            <a:ext cx="3987800" cy="584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6C4339-8A0B-7E7A-F859-89247E40E51B}"/>
              </a:ext>
            </a:extLst>
          </p:cNvPr>
          <p:cNvSpPr txBox="1"/>
          <p:nvPr/>
        </p:nvSpPr>
        <p:spPr>
          <a:xfrm>
            <a:off x="997953" y="1564640"/>
            <a:ext cx="310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Cost function</a:t>
            </a:r>
            <a:endParaRPr kumimoji="1" lang="zh-CN" altLang="en-US" b="1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0550D6E1-6DAE-C34D-D822-8C586C9F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478756"/>
            <a:ext cx="4762500" cy="2565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FF27E0-34FF-3CBA-8F26-3660E5A2F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98" t="1" b="-11427"/>
          <a:stretch/>
        </p:blipFill>
        <p:spPr>
          <a:xfrm>
            <a:off x="3850101" y="3031869"/>
            <a:ext cx="2040064" cy="41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E382D9-87B8-E26C-71D5-F13BFA760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176" y="3675855"/>
            <a:ext cx="1661024" cy="38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/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b="1" dirty="0"/>
                  <a:t>to minimize</a:t>
                </a:r>
                <a:endParaRPr kumimoji="1" lang="zh-CN" altLang="en-US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E4F150-5D8A-0343-07D6-DB6E4049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952" y="3017707"/>
                <a:ext cx="3225132" cy="369332"/>
              </a:xfrm>
              <a:prstGeom prst="rect">
                <a:avLst/>
              </a:prstGeom>
              <a:blipFill>
                <a:blip r:embed="rId6"/>
                <a:stretch>
                  <a:fillRect l="-156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893E44F-ECF5-B657-1BE3-18DB0F489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952" y="4714058"/>
            <a:ext cx="3708400" cy="45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F00DB6-728F-05FB-7206-80D3E7A723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646" y="4255660"/>
            <a:ext cx="4876800" cy="393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762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CF8DD98-AE2E-FEC3-9243-6922C90FB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504" y="4485194"/>
            <a:ext cx="1842640" cy="8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34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CF8DD98-AE2E-FEC3-9243-6922C90FB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504" y="4485194"/>
            <a:ext cx="1842640" cy="849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0C7DE37-072B-49D6-D220-DF6A51684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40" y="2158206"/>
            <a:ext cx="6692900" cy="3683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A2B66-FBBE-A6D6-EE10-BC55201B653F}"/>
              </a:ext>
            </a:extLst>
          </p:cNvPr>
          <p:cNvSpPr txBox="1"/>
          <p:nvPr/>
        </p:nvSpPr>
        <p:spPr>
          <a:xfrm>
            <a:off x="8463880" y="5724195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Linear system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42AE5E-BBD2-A91C-805F-FF41E41238B3}"/>
              </a:ext>
            </a:extLst>
          </p:cNvPr>
          <p:cNvSpPr txBox="1"/>
          <p:nvPr/>
        </p:nvSpPr>
        <p:spPr>
          <a:xfrm>
            <a:off x="2675022" y="5841206"/>
            <a:ext cx="252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Nonlinear system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50349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A2B66-FBBE-A6D6-EE10-BC55201B653F}"/>
              </a:ext>
            </a:extLst>
          </p:cNvPr>
          <p:cNvSpPr txBox="1"/>
          <p:nvPr/>
        </p:nvSpPr>
        <p:spPr>
          <a:xfrm>
            <a:off x="958515" y="1690688"/>
            <a:ext cx="3649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Challenges:</a:t>
            </a:r>
          </a:p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Nonlinear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Unknown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High dimensional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3297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89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102101" y="6171684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A2B66-FBBE-A6D6-EE10-BC55201B653F}"/>
              </a:ext>
            </a:extLst>
          </p:cNvPr>
          <p:cNvSpPr txBox="1"/>
          <p:nvPr/>
        </p:nvSpPr>
        <p:spPr>
          <a:xfrm>
            <a:off x="958514" y="1690688"/>
            <a:ext cx="6097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Data-Driven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Linearize non-linear model(Koopman operator)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model from data(</a:t>
            </a:r>
            <a:r>
              <a:rPr kumimoji="1" lang="en-US" altLang="zh-CN" b="1" dirty="0" err="1"/>
              <a:t>SINDYc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DMDc</a:t>
            </a:r>
            <a:r>
              <a:rPr kumimoji="1" lang="en-US" altLang="zh-CN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777D90-4B9F-8E19-4A01-C6FEB8AE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885" y="1658500"/>
            <a:ext cx="981878" cy="79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79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084721" y="6426450"/>
            <a:ext cx="581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Naughton, Noel, et al. (2021)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777D90-4B9F-8E19-4A01-C6FEB8AE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239" y="3101532"/>
            <a:ext cx="953170" cy="76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E76388-C3AD-DD14-BFB4-D99BE39D6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979157"/>
            <a:ext cx="1193800" cy="342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077F2F-EA50-DA66-9D6F-F148D39A5256}"/>
              </a:ext>
            </a:extLst>
          </p:cNvPr>
          <p:cNvSpPr txBox="1"/>
          <p:nvPr/>
        </p:nvSpPr>
        <p:spPr>
          <a:xfrm>
            <a:off x="958515" y="1690688"/>
            <a:ext cx="6489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Data-Driven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Linearize non-linear model(Koopman operator)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model from data(</a:t>
            </a:r>
            <a:r>
              <a:rPr kumimoji="1" lang="en-US" altLang="zh-CN" b="1" dirty="0" err="1"/>
              <a:t>SINDYc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DMDc</a:t>
            </a:r>
            <a:r>
              <a:rPr kumimoji="1" lang="en-US" altLang="zh-CN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Control Policy</a:t>
            </a:r>
          </a:p>
          <a:p>
            <a:pPr lvl="1"/>
            <a:endParaRPr kumimoji="1" lang="en-US" altLang="zh-CN" b="1" dirty="0"/>
          </a:p>
          <a:p>
            <a:pPr lvl="1"/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80946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084721" y="6426450"/>
            <a:ext cx="581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Naughton, Noel, et al. (2021)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777D90-4B9F-8E19-4A01-C6FEB8AE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892" y="3072990"/>
            <a:ext cx="988594" cy="7965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E76388-C3AD-DD14-BFB4-D99BE39D6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979157"/>
            <a:ext cx="1193800" cy="342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077F2F-EA50-DA66-9D6F-F148D39A5256}"/>
              </a:ext>
            </a:extLst>
          </p:cNvPr>
          <p:cNvSpPr txBox="1"/>
          <p:nvPr/>
        </p:nvSpPr>
        <p:spPr>
          <a:xfrm>
            <a:off x="958515" y="1690688"/>
            <a:ext cx="6681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Data-Driven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Linearize non-linear model(Koopman operator)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model from data(</a:t>
            </a:r>
            <a:r>
              <a:rPr kumimoji="1" lang="en-US" altLang="zh-CN" b="1" dirty="0" err="1"/>
              <a:t>SINDYc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DMDc</a:t>
            </a:r>
            <a:r>
              <a:rPr kumimoji="1" lang="en-US" altLang="zh-CN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Control Policy</a:t>
            </a:r>
          </a:p>
          <a:p>
            <a:pPr lvl="1"/>
            <a:endParaRPr kumimoji="1" lang="en-US" altLang="zh-CN" b="1" dirty="0"/>
          </a:p>
          <a:p>
            <a:pPr lvl="1"/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3A5782-82A0-1602-165B-B69F7C9B3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45" y="3429000"/>
            <a:ext cx="7002379" cy="15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Data-Driven Control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DD86E9-7506-8E8D-461D-5178C9A8E655}"/>
              </a:ext>
            </a:extLst>
          </p:cNvPr>
          <p:cNvSpPr txBox="1"/>
          <p:nvPr/>
        </p:nvSpPr>
        <p:spPr>
          <a:xfrm>
            <a:off x="4084721" y="6426450"/>
            <a:ext cx="5817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Naughton, Noel, et al. (2021)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8F9AD7-67B4-3D3C-F706-52079163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4" y="1523206"/>
            <a:ext cx="3810000" cy="2476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9549B-4493-7A11-9D53-A3EE566A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38" y="560388"/>
            <a:ext cx="1854200" cy="95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777D90-4B9F-8E19-4A01-C6FEB8AE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611" y="3069587"/>
            <a:ext cx="994612" cy="8013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E76388-C3AD-DD14-BFB4-D99BE39D6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979157"/>
            <a:ext cx="1193800" cy="342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077F2F-EA50-DA66-9D6F-F148D39A5256}"/>
              </a:ext>
            </a:extLst>
          </p:cNvPr>
          <p:cNvSpPr txBox="1"/>
          <p:nvPr/>
        </p:nvSpPr>
        <p:spPr>
          <a:xfrm>
            <a:off x="958514" y="1690688"/>
            <a:ext cx="7408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Data-Driven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Linearize non-linear model(Koopman operator)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model from data(</a:t>
            </a:r>
            <a:r>
              <a:rPr kumimoji="1" lang="en-US" altLang="zh-CN" b="1" dirty="0" err="1"/>
              <a:t>SINDYc</a:t>
            </a:r>
            <a:r>
              <a:rPr kumimoji="1" lang="en-US" altLang="zh-CN" b="1" dirty="0"/>
              <a:t>, </a:t>
            </a:r>
            <a:r>
              <a:rPr kumimoji="1" lang="en-US" altLang="zh-CN" b="1" dirty="0" err="1"/>
              <a:t>DMDc</a:t>
            </a:r>
            <a:r>
              <a:rPr kumimoji="1" lang="en-US" altLang="zh-CN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Learn Control Policy</a:t>
            </a:r>
          </a:p>
          <a:p>
            <a:pPr lvl="1"/>
            <a:endParaRPr kumimoji="1" lang="en-US" altLang="zh-CN" b="1" dirty="0"/>
          </a:p>
          <a:p>
            <a:pPr lvl="1"/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3A5782-82A0-1602-165B-B69F7C9B3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45" y="3429000"/>
            <a:ext cx="7002379" cy="15367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8D83ED-B2D3-F40D-E26D-DFE2308CC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45" y="4965738"/>
            <a:ext cx="7223357" cy="14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30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47B8656-3C4F-6326-7C18-63503A1D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425794"/>
            <a:ext cx="6302876" cy="47845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25398" y="6352143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761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7E05A-D76B-8A9F-D823-68C0EDE2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972549"/>
            <a:ext cx="4737599" cy="2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5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7E05A-D76B-8A9F-D823-68C0EDE2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972549"/>
            <a:ext cx="4737599" cy="236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E57275-977A-A6C8-72BF-C5181B366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83" y="3345924"/>
            <a:ext cx="7054516" cy="32428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1B296E-4A45-76E0-A88A-1618C8F5E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7052"/>
            <a:ext cx="4984779" cy="6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71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7E05A-D76B-8A9F-D823-68C0EDE2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972549"/>
            <a:ext cx="4737599" cy="2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F91471-6245-66CF-26F9-B6A75A72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935" y="875629"/>
            <a:ext cx="5727700" cy="2451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E57275-977A-A6C8-72BF-C5181B36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783" y="3345924"/>
            <a:ext cx="7054516" cy="32428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1B296E-4A45-76E0-A88A-1618C8F5E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71" y="3727052"/>
            <a:ext cx="4737598" cy="64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89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7E05A-D76B-8A9F-D823-68C0EDE2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972549"/>
            <a:ext cx="4737599" cy="2368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F91471-6245-66CF-26F9-B6A75A72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935" y="875629"/>
            <a:ext cx="5727700" cy="2451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1B296E-4A45-76E0-A88A-1618C8F5E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1" y="3727052"/>
            <a:ext cx="4737598" cy="6429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61958D-4037-9963-0AED-5E2DF67F3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836" y="3531272"/>
            <a:ext cx="6934198" cy="30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28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012531" y="6536809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2021 Brunton &amp; </a:t>
            </a:r>
            <a:r>
              <a:rPr kumimoji="1" lang="en-US" altLang="zh-CN" dirty="0" err="1"/>
              <a:t>Kutz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9DC577-4BD9-2AF5-C27B-AA8F3F0A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79" y="1025777"/>
            <a:ext cx="10424596" cy="24118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412DDF-501D-4572-5965-218B4352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78" y="3711838"/>
            <a:ext cx="10424595" cy="24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1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D99CAF-7531-25BF-536E-8A8F963F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233" y="5566486"/>
            <a:ext cx="2649803" cy="6290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90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349415" y="5987018"/>
            <a:ext cx="39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2007 </a:t>
            </a:r>
            <a:r>
              <a:rPr lang="en-US" altLang="zh-CN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 F. Camacho</a:t>
            </a:r>
            <a:r>
              <a:rPr lang="en-US" altLang="zh-CN" dirty="0"/>
              <a:t> , </a:t>
            </a:r>
            <a:r>
              <a:rPr lang="en-US" altLang="zh-CN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 Bordons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A1B88-7121-5D0C-8D53-E07FD06F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474" y="1737769"/>
            <a:ext cx="7772400" cy="28771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E7EC13-DDE1-4A52-4BF8-7F433C53910E}"/>
              </a:ext>
            </a:extLst>
          </p:cNvPr>
          <p:cNvSpPr txBox="1"/>
          <p:nvPr/>
        </p:nvSpPr>
        <p:spPr>
          <a:xfrm>
            <a:off x="4932947" y="1329324"/>
            <a:ext cx="235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PID and MPC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545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9" y="3761"/>
            <a:ext cx="10515600" cy="1325563"/>
          </a:xfrm>
        </p:spPr>
        <p:txBody>
          <a:bodyPr/>
          <a:lstStyle/>
          <a:p>
            <a:r>
              <a:rPr lang="en-US" altLang="zh-CN" dirty="0"/>
              <a:t>Model Predictive Controller(MPC)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3C4C6B-1EA1-CE79-1961-9BB8EB4B0AB1}"/>
              </a:ext>
            </a:extLst>
          </p:cNvPr>
          <p:cNvSpPr txBox="1"/>
          <p:nvPr/>
        </p:nvSpPr>
        <p:spPr>
          <a:xfrm>
            <a:off x="4349415" y="5987018"/>
            <a:ext cx="39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2007 </a:t>
            </a:r>
            <a:r>
              <a:rPr lang="en-US" altLang="zh-CN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 F. Camacho</a:t>
            </a:r>
            <a:r>
              <a:rPr lang="en-US" altLang="zh-CN" dirty="0"/>
              <a:t> , </a:t>
            </a:r>
            <a:r>
              <a:rPr lang="en-US" altLang="zh-CN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 Bordons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A1B88-7121-5D0C-8D53-E07FD06F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474" y="1737769"/>
            <a:ext cx="7772400" cy="28771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90338E-F2FA-3A4B-39F3-3001D273B2D1}"/>
              </a:ext>
            </a:extLst>
          </p:cNvPr>
          <p:cNvSpPr txBox="1"/>
          <p:nvPr/>
        </p:nvSpPr>
        <p:spPr>
          <a:xfrm>
            <a:off x="850231" y="1674674"/>
            <a:ext cx="3649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Challenges:</a:t>
            </a:r>
          </a:p>
          <a:p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Fast Predictor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Online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280735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Tuning PID Controller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Linear Quadratic Regulator</a:t>
            </a:r>
          </a:p>
          <a:p>
            <a:endParaRPr lang="en-US" altLang="zh-CN" dirty="0"/>
          </a:p>
          <a:p>
            <a:r>
              <a:rPr lang="en-US" altLang="zh-CN" dirty="0"/>
              <a:t>Data-Driven Control</a:t>
            </a:r>
          </a:p>
          <a:p>
            <a:endParaRPr lang="en-US" altLang="zh-CN" dirty="0"/>
          </a:p>
          <a:p>
            <a:r>
              <a:rPr lang="en-US" altLang="zh-CN" dirty="0"/>
              <a:t>Model Predictive Controller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264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 MPC (</a:t>
            </a:r>
            <a:r>
              <a:rPr lang="en-US" altLang="zh-CN" dirty="0" err="1"/>
              <a:t>SINDYc</a:t>
            </a:r>
            <a:r>
              <a:rPr lang="en-US" altLang="zh-CN" dirty="0"/>
              <a:t>-MPC)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Implement Reinforcement Learning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814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Quasi-Real-Time Simulator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屏幕录制2023-11-09 21.37.51">
            <a:hlinkClick r:id="" action="ppaction://media"/>
            <a:extLst>
              <a:ext uri="{FF2B5EF4-FFF2-40B4-BE49-F238E27FC236}">
                <a16:creationId xmlns:a16="http://schemas.microsoft.com/office/drawing/2014/main" id="{B9E56AA0-D5BB-3AF2-6FA2-707515A02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1810" y="1426547"/>
            <a:ext cx="5782235" cy="5431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C5F46C-D671-720E-6848-FADE7695E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598" y="1480032"/>
            <a:ext cx="3115982" cy="2642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25B137-96B4-CC4A-B048-6618BB14AE24}"/>
              </a:ext>
            </a:extLst>
          </p:cNvPr>
          <p:cNvSpPr txBox="1"/>
          <p:nvPr/>
        </p:nvSpPr>
        <p:spPr>
          <a:xfrm>
            <a:off x="2117558" y="5522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7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Theory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FA57C5-EAF4-971B-C0B6-CCEFC2DDD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247" y="1230033"/>
            <a:ext cx="6983506" cy="540451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177554" y="653958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364CC6"/>
                </a:solidFill>
                <a:effectLst/>
                <a:latin typeface="Open Sans" panose="020B0606030504020204" pitchFamily="34" charset="0"/>
                <a:hlinkClick r:id="rId3"/>
              </a:rPr>
              <a:t>https://engineeringmedia.com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89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256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Passive control models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9F5A0-5056-08CD-81FB-B7A7EDE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42" y="2109113"/>
            <a:ext cx="2762623" cy="20609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278E1F-8285-E783-9EC5-F095407C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59" y="2291416"/>
            <a:ext cx="984543" cy="17305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13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250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256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Passive control models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9F5A0-5056-08CD-81FB-B7A7EDE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42" y="2109113"/>
            <a:ext cx="2762623" cy="2060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1088E8-5573-B934-5684-D17046C6C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470" y="2912534"/>
            <a:ext cx="1624440" cy="14372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278E1F-8285-E783-9EC5-F095407CF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59" y="2291416"/>
            <a:ext cx="984543" cy="17305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6442E0-5C58-D019-A9B8-2D34ECDDD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045" y="1931186"/>
            <a:ext cx="3539191" cy="23735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13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4308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演示文稿5" id="{F1DC1553-CFB3-D64F-8845-8D41AEB59EF8}" vid="{0CA672E8-CA84-1943-A3D7-721E4B3DC4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ShapesVTI</Template>
  <TotalTime>4118</TotalTime>
  <Words>819</Words>
  <Application>Microsoft Macintosh PowerPoint</Application>
  <PresentationFormat>宽屏</PresentationFormat>
  <Paragraphs>260</Paragraphs>
  <Slides>53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Microsoft YaHei UI</vt:lpstr>
      <vt:lpstr>Arial</vt:lpstr>
      <vt:lpstr>Avenir Next LT Pro</vt:lpstr>
      <vt:lpstr>Cambria Math</vt:lpstr>
      <vt:lpstr>Open Sans</vt:lpstr>
      <vt:lpstr>roboto</vt:lpstr>
      <vt:lpstr>ShapesVTI</vt:lpstr>
      <vt:lpstr>Control Theory(2nd)</vt:lpstr>
      <vt:lpstr>Recap</vt:lpstr>
      <vt:lpstr>Deflection of Uniform Magnetization Rod</vt:lpstr>
      <vt:lpstr>Deflection of Uniform Magnetization Rod</vt:lpstr>
      <vt:lpstr>Deflection of Uniform Magnetization Rod</vt:lpstr>
      <vt:lpstr>Quasi-Real-Time Simulator</vt:lpstr>
      <vt:lpstr>Intro of Control Theory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Proportional-integral-derivative (PID)</vt:lpstr>
      <vt:lpstr>Proportional-integral-derivative (PID)</vt:lpstr>
      <vt:lpstr>Proportional-integral-derivative (PID)</vt:lpstr>
      <vt:lpstr>Proportional-integral-derivative (PID)</vt:lpstr>
      <vt:lpstr>Proportional-integral-derivative (PID)</vt:lpstr>
      <vt:lpstr>Overview</vt:lpstr>
      <vt:lpstr>Tuning PID Controller</vt:lpstr>
      <vt:lpstr>Linear System and Linear Control</vt:lpstr>
      <vt:lpstr>Linear System and Linear Control</vt:lpstr>
      <vt:lpstr>Linear System and Linear Control</vt:lpstr>
      <vt:lpstr>Linear System and Linear Control</vt:lpstr>
      <vt:lpstr>Linear Quadratic Regulator</vt:lpstr>
      <vt:lpstr>Linear Quadratic Regulator</vt:lpstr>
      <vt:lpstr>Linear Quadratic Regulator</vt:lpstr>
      <vt:lpstr>Linear Quadratic Regulator</vt:lpstr>
      <vt:lpstr>Data-Driven Control</vt:lpstr>
      <vt:lpstr>Data-Driven Control</vt:lpstr>
      <vt:lpstr>Data-Driven Control</vt:lpstr>
      <vt:lpstr>Data-Driven Control</vt:lpstr>
      <vt:lpstr>Data-Driven Control</vt:lpstr>
      <vt:lpstr>Data-Driven Control</vt:lpstr>
      <vt:lpstr>Data-Driven Control</vt:lpstr>
      <vt:lpstr>Model Predictive Controller(MPC)</vt:lpstr>
      <vt:lpstr>Model Predictive Controller(MPC)</vt:lpstr>
      <vt:lpstr>Model Predictive Controller(MPC)</vt:lpstr>
      <vt:lpstr>Model Predictive Controller(MPC)</vt:lpstr>
      <vt:lpstr>Model Predictive Controller(MPC)</vt:lpstr>
      <vt:lpstr>Model Predictive Controller(MPC)</vt:lpstr>
      <vt:lpstr>Model Predictive Controller(MPC)</vt:lpstr>
      <vt:lpstr>Model Predictive Controller(MPC)</vt:lpstr>
      <vt:lpstr>Remark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String Theory”</dc:title>
  <dc:creator>Yang Wang</dc:creator>
  <cp:lastModifiedBy>Yang Wang</cp:lastModifiedBy>
  <cp:revision>34</cp:revision>
  <dcterms:created xsi:type="dcterms:W3CDTF">2023-10-11T01:50:56Z</dcterms:created>
  <dcterms:modified xsi:type="dcterms:W3CDTF">2023-11-24T03:40:33Z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